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56" r:id="rId3"/>
    <p:sldId id="259" r:id="rId4"/>
    <p:sldId id="262" r:id="rId5"/>
    <p:sldId id="258" r:id="rId6"/>
    <p:sldId id="263" r:id="rId7"/>
    <p:sldId id="265" r:id="rId8"/>
    <p:sldId id="270" r:id="rId9"/>
    <p:sldId id="264" r:id="rId10"/>
    <p:sldId id="260" r:id="rId11"/>
    <p:sldId id="266" r:id="rId12"/>
    <p:sldId id="267" r:id="rId13"/>
    <p:sldId id="261" r:id="rId14"/>
    <p:sldId id="271" r:id="rId15"/>
    <p:sldId id="269" r:id="rId16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4660"/>
  </p:normalViewPr>
  <p:slideViewPr>
    <p:cSldViewPr>
      <p:cViewPr varScale="1">
        <p:scale>
          <a:sx n="73" d="100"/>
          <a:sy n="73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D785D-4EDB-4F5D-888B-1E8D67A0742C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73371-4A2D-4C69-8E5C-FA5DFB7235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189AD-ED1D-46AA-A918-A145DEB57A0A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800C3-064C-461B-BF0A-38B1568A3D6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C1B09-CF86-4E78-A817-CDC9221E6691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5CB31-2796-41BD-BA9B-10CA9BF963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441C6-B3C8-45C0-93B8-4E63D5FE0CE8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F49B1-8090-4A3C-9984-D27A095E60F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9076B-B299-4BDD-804A-1622EB877272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26998-AF5B-46C9-9A25-584208A8F0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9E645-B7E1-4A37-832A-1D38AAF80A93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71C5A-A062-4A52-B5E6-EFFC23AE8A6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463FD-2C34-418A-9C5F-5E85F5A00BBD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E01AF-1D7B-457B-8CE8-01554EBABAB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12FF2-971A-49A0-AC81-4480566FC9EA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62E6D-C418-4A14-AC0C-ECBEAE03B4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6A073-0729-4278-9BC7-D7306BDB729B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F6A00-3762-4353-8885-8E93B597FF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3072C-E169-4DCC-9434-9F841E441D0D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53B8E-5154-487F-921C-40C7738610D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B24D8-3B44-440C-8B5C-ED924835455B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D6208-1ED0-49C5-B7E6-AEC93C00CEC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styl.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9ACEB7-FDDF-4DDC-A298-6087A9086B93}" type="datetimeFigureOut">
              <a:rPr lang="cs-CZ"/>
              <a:pPr>
                <a:defRPr/>
              </a:pPr>
              <a:t>12.4.2015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65C4D9-B3F6-4B14-98D6-C58D7413F6A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8" r:id="rId7"/>
    <p:sldLayoutId id="2147483699" r:id="rId8"/>
    <p:sldLayoutId id="2147483700" r:id="rId9"/>
    <p:sldLayoutId id="2147483691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Voda" TargetMode="External"/><Relationship Id="rId2" Type="http://schemas.openxmlformats.org/officeDocument/2006/relationships/hyperlink" Target="http://cmelda.webnode.cz/news/dalsi-zajimavosti-o-vo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ase-voda.cz/zajimavosti-o-pitne-vode-kouknete-na-specialni-dil-poradu-%E2%80%9Epod-poklickou%E2%80%9C/" TargetMode="External"/><Relationship Id="rId5" Type="http://schemas.openxmlformats.org/officeDocument/2006/relationships/hyperlink" Target="http://www.stranypotapecske.cz/teorie/voda.asp?str=200904132117210" TargetMode="External"/><Relationship Id="rId4" Type="http://schemas.openxmlformats.org/officeDocument/2006/relationships/hyperlink" Target="http://www.vhs-sro.cz/cs/co-vedet-o-vode/nejen-pro-skoly/zajimavosti-o-vode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upload.wikimedia.org/wikipedia/commons/thumb/3/3e/H2O_(water_molecule).jpg/220px-H2O_(water_molecule)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404664"/>
            <a:ext cx="5760720" cy="1258824"/>
          </a:xfrm>
          <a:prstGeom prst="rect">
            <a:avLst/>
          </a:prstGeom>
        </p:spPr>
      </p:pic>
      <p:sp>
        <p:nvSpPr>
          <p:cNvPr id="5" name="TextovéPole 2"/>
          <p:cNvSpPr txBox="1"/>
          <p:nvPr/>
        </p:nvSpPr>
        <p:spPr>
          <a:xfrm>
            <a:off x="1039000" y="2276872"/>
            <a:ext cx="73541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4000" b="1" dirty="0" smtClean="0"/>
              <a:t>Projekt CZ.1.07/1.1.10/03.0008</a:t>
            </a:r>
          </a:p>
          <a:p>
            <a:pPr algn="ctr"/>
            <a:endParaRPr lang="cs-CZ" sz="4000" b="1" dirty="0"/>
          </a:p>
          <a:p>
            <a:pPr algn="ctr"/>
            <a:r>
              <a:rPr lang="cs-CZ" sz="4000" b="1" dirty="0" smtClean="0"/>
              <a:t>Environmentální výchova ve školních úlohách, experimentech a exkurzích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xmlns="" val="255682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Voda a člověk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27088" y="3068638"/>
            <a:ext cx="7408862" cy="3451225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Novorozenec  80</a:t>
            </a:r>
            <a:r>
              <a:rPr lang="cs-CZ" dirty="0"/>
              <a:t>% vody a 20% sušina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Člověk       </a:t>
            </a:r>
            <a:r>
              <a:rPr lang="cs-CZ" dirty="0" smtClean="0"/>
              <a:t>     70</a:t>
            </a:r>
            <a:r>
              <a:rPr lang="cs-CZ" dirty="0"/>
              <a:t>% vody a 30% sušina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Mozek      </a:t>
            </a:r>
            <a:r>
              <a:rPr lang="cs-CZ" dirty="0" smtClean="0"/>
              <a:t>    </a:t>
            </a:r>
            <a:r>
              <a:rPr lang="cs-CZ" dirty="0"/>
              <a:t> </a:t>
            </a:r>
            <a:r>
              <a:rPr lang="cs-CZ" dirty="0" smtClean="0"/>
              <a:t> 80</a:t>
            </a:r>
            <a:r>
              <a:rPr lang="cs-CZ" dirty="0"/>
              <a:t>% vody a 20% sušina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Slina        </a:t>
            </a:r>
            <a:r>
              <a:rPr lang="cs-CZ" dirty="0" smtClean="0"/>
              <a:t>       98</a:t>
            </a:r>
            <a:r>
              <a:rPr lang="cs-CZ" dirty="0"/>
              <a:t>% vody a   2% sušina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Krev         </a:t>
            </a:r>
            <a:r>
              <a:rPr lang="cs-CZ" dirty="0" smtClean="0"/>
              <a:t>      92</a:t>
            </a:r>
            <a:r>
              <a:rPr lang="cs-CZ" dirty="0"/>
              <a:t>% vody a   8% sušina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Kosti       </a:t>
            </a:r>
            <a:r>
              <a:rPr lang="cs-CZ" dirty="0" smtClean="0"/>
              <a:t>     </a:t>
            </a:r>
            <a:r>
              <a:rPr lang="cs-CZ" dirty="0"/>
              <a:t> </a:t>
            </a:r>
            <a:r>
              <a:rPr lang="cs-CZ" dirty="0" smtClean="0"/>
              <a:t> 20</a:t>
            </a:r>
            <a:r>
              <a:rPr lang="cs-CZ" dirty="0"/>
              <a:t>% vody  a 80% sušina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21507" name="Picture 2" descr="http://i.lidovky.cz/09/093/lnc460/ABC2deff6_vo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981075"/>
            <a:ext cx="34575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Nadpis 2"/>
          <p:cNvSpPr txBox="1">
            <a:spLocks/>
          </p:cNvSpPr>
          <p:nvPr/>
        </p:nvSpPr>
        <p:spPr bwMode="auto">
          <a:xfrm>
            <a:off x="5435600" y="695325"/>
            <a:ext cx="345757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500">
                <a:latin typeface="Gungsuh" pitchFamily="18" charset="-127"/>
                <a:ea typeface="Gungsuh" pitchFamily="18" charset="-127"/>
              </a:rPr>
              <a:t>http://i.lidovky.cz/09/093/lnc460/ABC2deff6_voda.jpg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Význam a použití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71538" y="2276475"/>
            <a:ext cx="7408862" cy="3849688"/>
          </a:xfrm>
        </p:spPr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Je základní podmínkou života. </a:t>
            </a:r>
            <a:r>
              <a:rPr lang="cs-CZ" dirty="0" smtClean="0"/>
              <a:t>Na</a:t>
            </a:r>
            <a:r>
              <a:rPr lang="cs-CZ" dirty="0"/>
              <a:t> dehydrataci člověk umírá asi během 7 dnů. 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Je </a:t>
            </a:r>
            <a:r>
              <a:rPr lang="cs-CZ" dirty="0"/>
              <a:t>základní podmínkou rostlinné a živočišné výroby.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Stala se zdrojem obživy v přímořských státech.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Vodní toky (řeky) a plochy (oceány, moře, jezera, velké rybníky) hrají významnou roli v dopravě.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Voda </a:t>
            </a:r>
            <a:r>
              <a:rPr lang="cs-CZ" dirty="0"/>
              <a:t>je využívána při </a:t>
            </a:r>
            <a:r>
              <a:rPr lang="cs-CZ" dirty="0" smtClean="0"/>
              <a:t>(osobní)</a:t>
            </a:r>
            <a:r>
              <a:rPr lang="cs-CZ" dirty="0"/>
              <a:t> </a:t>
            </a:r>
            <a:r>
              <a:rPr lang="cs-CZ" dirty="0" smtClean="0"/>
              <a:t>hygieně a rekreaci</a:t>
            </a:r>
            <a:r>
              <a:rPr lang="cs-CZ" dirty="0"/>
              <a:t>  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minerální </a:t>
            </a:r>
            <a:r>
              <a:rPr lang="cs-CZ" dirty="0"/>
              <a:t>voda má léčivé účinky.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cs-CZ" dirty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3573463"/>
            <a:ext cx="1905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Nadpis 2"/>
          <p:cNvSpPr txBox="1">
            <a:spLocks/>
          </p:cNvSpPr>
          <p:nvPr/>
        </p:nvSpPr>
        <p:spPr bwMode="auto">
          <a:xfrm>
            <a:off x="7086600" y="6457950"/>
            <a:ext cx="19113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500">
                <a:latin typeface="Gungsuh" pitchFamily="18" charset="-127"/>
                <a:ea typeface="Gungsuh" pitchFamily="18" charset="-127"/>
              </a:rPr>
              <a:t>http://www.kvetinka317.estranky.cz/img/picture/4/bez-nazvu....png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Znečištění vody</a:t>
            </a:r>
          </a:p>
        </p:txBody>
      </p:sp>
      <p:sp>
        <p:nvSpPr>
          <p:cNvPr id="23554" name="Zástupný symbol pro obsah 1"/>
          <p:cNvSpPr>
            <a:spLocks noGrp="1"/>
          </p:cNvSpPr>
          <p:nvPr>
            <p:ph idx="1"/>
          </p:nvPr>
        </p:nvSpPr>
        <p:spPr>
          <a:xfrm>
            <a:off x="877888" y="1828800"/>
            <a:ext cx="7408862" cy="3451225"/>
          </a:xfrm>
        </p:spPr>
        <p:txBody>
          <a:bodyPr/>
          <a:lstStyle/>
          <a:p>
            <a:r>
              <a:rPr lang="cs-CZ" smtClean="0"/>
              <a:t>3 miliony lidí ročně umírají na choroby způsobené kontaminovanou vodou a špatnou hygienou (např. průjmová onemocnění a malárie)</a:t>
            </a:r>
          </a:p>
          <a:p>
            <a:r>
              <a:rPr lang="cs-CZ" smtClean="0"/>
              <a:t>Zásoby sladké vody se na Zemi stále snižují </a:t>
            </a:r>
          </a:p>
          <a:p>
            <a:r>
              <a:rPr lang="cs-CZ" smtClean="0"/>
              <a:t>Znečištění životního prostředí pochází například ze zemědělství (pesticidy, hnojiva i zvířecí exkrementy) a zasahuje i vodní zdroje. </a:t>
            </a:r>
          </a:p>
        </p:txBody>
      </p:sp>
      <p:pic>
        <p:nvPicPr>
          <p:cNvPr id="23555" name="Picture 2" descr="http://i.idnes.cz/13/014/cl6/BRD48e71a_NIG04_SHELL_NIGERIA_LAWSUIT_0130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175" y="4306888"/>
            <a:ext cx="323373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Nadpis 2"/>
          <p:cNvSpPr txBox="1">
            <a:spLocks/>
          </p:cNvSpPr>
          <p:nvPr/>
        </p:nvSpPr>
        <p:spPr bwMode="auto">
          <a:xfrm>
            <a:off x="4067175" y="6394450"/>
            <a:ext cx="323373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500">
                <a:latin typeface="Gungsuh" pitchFamily="18" charset="-127"/>
                <a:ea typeface="Gungsuh" pitchFamily="18" charset="-127"/>
              </a:rPr>
              <a:t>http://i.idnes.cz/13/014/cl6/BRD48e71a_NIG04_SHELL_NIGERIA_LAWSUIT_0130_11.JPG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Anomálie vody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71538" y="1916113"/>
            <a:ext cx="7408862" cy="4210050"/>
          </a:xfrm>
        </p:spPr>
        <p:txBody>
          <a:bodyPr rtlCol="0"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1) </a:t>
            </a:r>
            <a:r>
              <a:rPr lang="cs-CZ" dirty="0"/>
              <a:t>Proč voda vaří při 100°C a mrzne při teplotě </a:t>
            </a:r>
            <a:r>
              <a:rPr lang="cs-CZ" dirty="0" smtClean="0"/>
              <a:t>0°C, když </a:t>
            </a:r>
            <a:r>
              <a:rPr lang="cs-CZ" dirty="0"/>
              <a:t>při propočtu mezimolekulárních sil by měla vařit při teplotě -100°C a mrznout by měla při -</a:t>
            </a:r>
            <a:r>
              <a:rPr lang="cs-CZ" dirty="0" smtClean="0"/>
              <a:t>120°C.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2) </a:t>
            </a:r>
            <a:r>
              <a:rPr lang="cs-CZ" dirty="0"/>
              <a:t>Proč má 1 litr vody hmotnost 1 kg? Když spočítáme hmotnost molekul vody v jednom litru, tak by měla vážit pouze 0,5 kg</a:t>
            </a:r>
            <a:r>
              <a:rPr lang="cs-CZ" dirty="0" smtClean="0"/>
              <a:t>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3) </a:t>
            </a:r>
            <a:r>
              <a:rPr lang="cs-CZ" dirty="0"/>
              <a:t>Proč led z vody, vždy plave na tekutině samé? Jiné tekutiny zmražené na led, neplavou v tekutině samé, např. led oleje neplave na oleji, ale potopí se, led rtuti neplave na rtuti, led benzinu neplave na benzinu</a:t>
            </a:r>
            <a:br>
              <a:rPr lang="cs-CZ" dirty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Font typeface="Symbol" pitchFamily="18" charset="2"/>
              <a:buNone/>
            </a:pPr>
            <a:endParaRPr lang="cs-CZ" smtClean="0"/>
          </a:p>
          <a:p>
            <a:pPr marL="0" indent="0" algn="r">
              <a:buFont typeface="Symbol" pitchFamily="18" charset="2"/>
              <a:buNone/>
            </a:pPr>
            <a:endParaRPr lang="cs-CZ" smtClean="0"/>
          </a:p>
          <a:p>
            <a:pPr marL="0" indent="0" algn="r">
              <a:buFont typeface="Symbol" pitchFamily="18" charset="2"/>
              <a:buNone/>
            </a:pPr>
            <a:endParaRPr lang="cs-CZ" smtClean="0"/>
          </a:p>
          <a:p>
            <a:pPr marL="0" indent="0" algn="r">
              <a:buFont typeface="Symbol" pitchFamily="18" charset="2"/>
              <a:buNone/>
            </a:pPr>
            <a:endParaRPr lang="cs-CZ" smtClean="0"/>
          </a:p>
          <a:p>
            <a:pPr marL="0" indent="0" algn="r">
              <a:buFont typeface="Symbol" pitchFamily="18" charset="2"/>
              <a:buNone/>
            </a:pPr>
            <a:endParaRPr lang="cs-CZ" smtClean="0"/>
          </a:p>
          <a:p>
            <a:pPr marL="0" indent="0" algn="r">
              <a:buFont typeface="Symbol" pitchFamily="18" charset="2"/>
              <a:buNone/>
            </a:pPr>
            <a:r>
              <a:rPr lang="cs-CZ" smtClean="0"/>
              <a:t>Leština, Ježek, Růžička</a:t>
            </a:r>
          </a:p>
          <a:p>
            <a:pPr marL="0" indent="0" algn="r">
              <a:buFont typeface="Symbol" pitchFamily="18" charset="2"/>
              <a:buNone/>
            </a:pPr>
            <a:r>
              <a:rPr lang="cs-CZ" smtClean="0"/>
              <a:t>4.5. 2014</a:t>
            </a:r>
          </a:p>
        </p:txBody>
      </p:sp>
      <p:sp>
        <p:nvSpPr>
          <p:cNvPr id="25602" name="Nadpis 2"/>
          <p:cNvSpPr>
            <a:spLocks noGrp="1"/>
          </p:cNvSpPr>
          <p:nvPr>
            <p:ph type="title"/>
          </p:nvPr>
        </p:nvSpPr>
        <p:spPr>
          <a:xfrm>
            <a:off x="539750" y="2276475"/>
            <a:ext cx="8229600" cy="1252538"/>
          </a:xfrm>
        </p:spPr>
        <p:txBody>
          <a:bodyPr/>
          <a:lstStyle/>
          <a:p>
            <a:r>
              <a:rPr lang="cs-CZ" sz="8000" smtClean="0">
                <a:solidFill>
                  <a:schemeClr val="tx1"/>
                </a:solidFill>
              </a:rPr>
              <a:t>Děkujeme za pozornost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>
                <a:hlinkClick r:id="rId2"/>
              </a:rPr>
              <a:t>http://cmelda.webnode.cz/news/dalsi-zajimavosti-o-vode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cs.wikipedia.org/wiki/Voda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www.vhs-sro.cz/cs/co-vedet-o-vode/nejen-pro-skoly/zajimavosti-o-vode.html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>
                <a:hlinkClick r:id="rId5"/>
              </a:rPr>
              <a:t>http://</a:t>
            </a:r>
            <a:r>
              <a:rPr lang="cs-CZ" dirty="0" smtClean="0">
                <a:hlinkClick r:id="rId5"/>
              </a:rPr>
              <a:t>www.stranypotapecske.cz/teorie/voda.asp?str=200904132117210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>
                <a:hlinkClick r:id="rId6"/>
              </a:rPr>
              <a:t>http://www.nase-voda.cz/zajimavosti-o-pitne-vode-kouknete-na-specialni-dil-poradu-%E2%80%9Epod-poklickou%E2%80%9C</a:t>
            </a:r>
            <a:r>
              <a:rPr lang="cs-CZ" dirty="0" smtClean="0">
                <a:hlinkClick r:id="rId6"/>
              </a:rPr>
              <a:t>/</a:t>
            </a: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cs-CZ" dirty="0"/>
          </a:p>
        </p:txBody>
      </p:sp>
      <p:sp>
        <p:nvSpPr>
          <p:cNvPr id="26626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/>
              <a:t>Zdroje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Nadpis 1"/>
          <p:cNvSpPr>
            <a:spLocks noGrp="1"/>
          </p:cNvSpPr>
          <p:nvPr>
            <p:ph type="ctrTitle"/>
          </p:nvPr>
        </p:nvSpPr>
        <p:spPr>
          <a:xfrm>
            <a:off x="447675" y="3068638"/>
            <a:ext cx="4867275" cy="2951162"/>
          </a:xfrm>
        </p:spPr>
        <p:txBody>
          <a:bodyPr>
            <a:normAutofit fontScale="90000"/>
          </a:bodyPr>
          <a:lstStyle/>
          <a:p>
            <a:r>
              <a:rPr lang="cs-CZ" sz="6600" smtClean="0">
                <a:solidFill>
                  <a:schemeClr val="tx1"/>
                </a:solidFill>
                <a:latin typeface="Berlin Sans FB Demi"/>
              </a:rPr>
              <a:t>VODA</a:t>
            </a:r>
            <a:r>
              <a:rPr lang="cs-CZ" sz="6600" smtClean="0">
                <a:latin typeface="Berlin Sans FB Demi"/>
              </a:rPr>
              <a:t> </a:t>
            </a:r>
            <a:br>
              <a:rPr lang="cs-CZ" sz="6600" smtClean="0">
                <a:latin typeface="Berlin Sans FB Demi"/>
              </a:rPr>
            </a:br>
            <a:r>
              <a:rPr lang="cs-CZ" sz="6600" smtClean="0">
                <a:latin typeface="Berlin Sans FB Demi"/>
              </a:rPr>
              <a:t>neboli </a:t>
            </a:r>
            <a:br>
              <a:rPr lang="cs-CZ" sz="6600" smtClean="0">
                <a:latin typeface="Berlin Sans FB Demi"/>
              </a:rPr>
            </a:br>
            <a:r>
              <a:rPr lang="cs-CZ" sz="6600" smtClean="0">
                <a:solidFill>
                  <a:schemeClr val="tx1"/>
                </a:solidFill>
                <a:latin typeface="Berlin Sans FB Demi"/>
              </a:rPr>
              <a:t>H</a:t>
            </a:r>
            <a:r>
              <a:rPr lang="cs-CZ" sz="6600" baseline="-25000" smtClean="0">
                <a:solidFill>
                  <a:schemeClr val="tx1"/>
                </a:solidFill>
                <a:latin typeface="Berlin Sans FB Demi"/>
              </a:rPr>
              <a:t>2</a:t>
            </a:r>
            <a:r>
              <a:rPr lang="cs-CZ" sz="6600" smtClean="0">
                <a:solidFill>
                  <a:schemeClr val="tx1"/>
                </a:solidFill>
                <a:latin typeface="Berlin Sans FB Demi"/>
              </a:rPr>
              <a:t>0</a:t>
            </a:r>
          </a:p>
        </p:txBody>
      </p:sp>
      <p:sp>
        <p:nvSpPr>
          <p:cNvPr id="13314" name="Podnadpis 2"/>
          <p:cNvSpPr>
            <a:spLocks noGrp="1"/>
          </p:cNvSpPr>
          <p:nvPr>
            <p:ph type="subTitle" idx="1"/>
          </p:nvPr>
        </p:nvSpPr>
        <p:spPr>
          <a:xfrm>
            <a:off x="5151438" y="6092825"/>
            <a:ext cx="3992562" cy="593725"/>
          </a:xfrm>
        </p:spPr>
        <p:txBody>
          <a:bodyPr/>
          <a:lstStyle/>
          <a:p>
            <a:r>
              <a:rPr lang="cs-CZ" sz="500" smtClean="0">
                <a:solidFill>
                  <a:schemeClr val="tx1"/>
                </a:solidFill>
                <a:latin typeface="Gungsuh" pitchFamily="18" charset="-127"/>
                <a:ea typeface="Gungsuh" pitchFamily="18" charset="-127"/>
              </a:rPr>
              <a:t>http://upload.wikimedia.org/wikipedia/commons/thumb/3/3e/H2O_%28water_molecule%29.jpg/220px-H2O_%28water_molecule%29.jpg</a:t>
            </a:r>
          </a:p>
        </p:txBody>
      </p:sp>
      <p:sp>
        <p:nvSpPr>
          <p:cNvPr id="13315" name="AutoShape 2" descr="http://upload.wikimedia.org/wikipedia/commons/thumb/3/3e/H2O_%28water_molecule%29.jpg/220px-H2O_%28water_molecule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cs-CZ">
              <a:latin typeface="Garamond" pitchFamily="18" charset="0"/>
            </a:endParaRPr>
          </a:p>
        </p:txBody>
      </p:sp>
      <p:pic>
        <p:nvPicPr>
          <p:cNvPr id="13316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3789363"/>
            <a:ext cx="3106738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375" y="692150"/>
            <a:ext cx="31067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Podnadpis 2"/>
          <p:cNvSpPr txBox="1">
            <a:spLocks/>
          </p:cNvSpPr>
          <p:nvPr/>
        </p:nvSpPr>
        <p:spPr bwMode="auto">
          <a:xfrm>
            <a:off x="190500" y="401638"/>
            <a:ext cx="3992563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cs-CZ" sz="500">
                <a:latin typeface="Gungsuh" pitchFamily="18" charset="-127"/>
                <a:ea typeface="Gungsuh" pitchFamily="18" charset="-127"/>
              </a:rPr>
              <a:t>http://upload.wikimedia.org/wikipedia/commons/thumb/f/fc/Water_droplet_blue_bg05.jpg/250px-Water_droplet_blue_bg05.jpg</a:t>
            </a:r>
          </a:p>
        </p:txBody>
      </p:sp>
      <p:sp>
        <p:nvSpPr>
          <p:cNvPr id="13319" name="Zástupný symbol pro obsah 1"/>
          <p:cNvSpPr txBox="1">
            <a:spLocks/>
          </p:cNvSpPr>
          <p:nvPr/>
        </p:nvSpPr>
        <p:spPr bwMode="auto">
          <a:xfrm>
            <a:off x="4957763" y="401638"/>
            <a:ext cx="38004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cs-CZ" sz="2800">
                <a:solidFill>
                  <a:srgbClr val="FFFFFF"/>
                </a:solidFill>
                <a:latin typeface="Garamond" pitchFamily="18" charset="0"/>
              </a:rPr>
              <a:t>Sumární vzorec - H</a:t>
            </a:r>
            <a:r>
              <a:rPr lang="cs-CZ" sz="2800" baseline="-25000">
                <a:solidFill>
                  <a:srgbClr val="FFFFFF"/>
                </a:solidFill>
                <a:latin typeface="Garamond" pitchFamily="18" charset="0"/>
              </a:rPr>
              <a:t>2</a:t>
            </a:r>
            <a:r>
              <a:rPr lang="cs-CZ" sz="2800">
                <a:solidFill>
                  <a:srgbClr val="FFFFFF"/>
                </a:solidFill>
                <a:latin typeface="Garamond" pitchFamily="18" charset="0"/>
              </a:rPr>
              <a:t>O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cs-CZ" sz="2800">
                <a:solidFill>
                  <a:srgbClr val="FFFFFF"/>
                </a:solidFill>
                <a:latin typeface="Garamond" pitchFamily="18" charset="0"/>
              </a:rPr>
              <a:t>Teplota tání - O°C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cs-CZ" sz="2800">
                <a:solidFill>
                  <a:srgbClr val="FFFFFF"/>
                </a:solidFill>
                <a:latin typeface="Garamond" pitchFamily="18" charset="0"/>
              </a:rPr>
              <a:t>Teplota varu - 100°C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cs-CZ" sz="2800">
                <a:solidFill>
                  <a:srgbClr val="FFFFFF"/>
                </a:solidFill>
                <a:latin typeface="Garamond" pitchFamily="18" charset="0"/>
              </a:rPr>
              <a:t>Hustota – 0,99997 g/cm3 </a:t>
            </a: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endParaRPr lang="cs-CZ" sz="2800">
              <a:solidFill>
                <a:srgbClr val="FFFFFF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Nadpis 2"/>
          <p:cNvSpPr>
            <a:spLocks noGrp="1"/>
          </p:cNvSpPr>
          <p:nvPr>
            <p:ph type="title"/>
          </p:nvPr>
        </p:nvSpPr>
        <p:spPr>
          <a:xfrm>
            <a:off x="523875" y="333375"/>
            <a:ext cx="8229600" cy="1252538"/>
          </a:xfrm>
        </p:spPr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Základní informace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00113" y="1700213"/>
            <a:ext cx="7407275" cy="44656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cs-CZ" sz="2200" smtClean="0"/>
          </a:p>
          <a:p>
            <a:pPr>
              <a:lnSpc>
                <a:spcPct val="80000"/>
              </a:lnSpc>
            </a:pPr>
            <a:r>
              <a:rPr lang="cs-CZ" sz="2200" smtClean="0"/>
              <a:t>Voda pokrývá 70% zemského povrchu, což je přibližně 150 mil. km</a:t>
            </a:r>
            <a:r>
              <a:rPr lang="cs-CZ" sz="2200" baseline="30000" smtClean="0"/>
              <a:t>3</a:t>
            </a:r>
            <a:r>
              <a:rPr lang="cs-CZ" sz="2200" smtClean="0"/>
              <a:t> = 1 500 000 000 000 000 000 000 litrů</a:t>
            </a:r>
          </a:p>
          <a:p>
            <a:pPr>
              <a:lnSpc>
                <a:spcPct val="80000"/>
              </a:lnSpc>
            </a:pPr>
            <a:endParaRPr lang="cs-CZ" sz="2200" smtClean="0"/>
          </a:p>
          <a:p>
            <a:pPr>
              <a:lnSpc>
                <a:spcPct val="80000"/>
              </a:lnSpc>
            </a:pPr>
            <a:r>
              <a:rPr lang="cs-CZ" sz="2200" smtClean="0"/>
              <a:t>Voda vzniká prudkým až explozivním slučováním vodíku s kyslíkem (hořením bezbarvým plamenem) podle rovnice: 2H</a:t>
            </a:r>
            <a:r>
              <a:rPr lang="cs-CZ" sz="2200" baseline="-25000" smtClean="0"/>
              <a:t>2</a:t>
            </a:r>
            <a:r>
              <a:rPr lang="cs-CZ" sz="2200" smtClean="0"/>
              <a:t> + O</a:t>
            </a:r>
            <a:r>
              <a:rPr lang="cs-CZ" sz="2200" baseline="-25000" smtClean="0"/>
              <a:t>2</a:t>
            </a:r>
            <a:r>
              <a:rPr lang="cs-CZ" sz="2200" smtClean="0"/>
              <a:t> → 2H</a:t>
            </a:r>
            <a:r>
              <a:rPr lang="cs-CZ" sz="2200" baseline="-25000" smtClean="0"/>
              <a:t>2</a:t>
            </a:r>
            <a:r>
              <a:rPr lang="cs-CZ" sz="2200" smtClean="0"/>
              <a:t>O</a:t>
            </a:r>
          </a:p>
          <a:p>
            <a:pPr>
              <a:lnSpc>
                <a:spcPct val="80000"/>
              </a:lnSpc>
            </a:pPr>
            <a:endParaRPr lang="cs-CZ" sz="2200" smtClean="0"/>
          </a:p>
          <a:p>
            <a:pPr>
              <a:lnSpc>
                <a:spcPct val="80000"/>
              </a:lnSpc>
            </a:pPr>
            <a:r>
              <a:rPr lang="cs-CZ" sz="2200" smtClean="0"/>
              <a:t>Její systematický název je oxidan</a:t>
            </a:r>
          </a:p>
          <a:p>
            <a:pPr>
              <a:lnSpc>
                <a:spcPct val="80000"/>
              </a:lnSpc>
            </a:pPr>
            <a:endParaRPr lang="cs-CZ" sz="2200" smtClean="0"/>
          </a:p>
          <a:p>
            <a:pPr>
              <a:lnSpc>
                <a:spcPct val="80000"/>
              </a:lnSpc>
            </a:pPr>
            <a:r>
              <a:rPr lang="cs-CZ" sz="2200" smtClean="0"/>
              <a:t>Spolu se vzduchem a zemskou atmosférou 		      tvoří základní podmínky pro existenci života 		         na Zemi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7150" y="3789363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Nadpis 2"/>
          <p:cNvSpPr txBox="1">
            <a:spLocks/>
          </p:cNvSpPr>
          <p:nvPr/>
        </p:nvSpPr>
        <p:spPr bwMode="auto">
          <a:xfrm>
            <a:off x="6372225" y="6345238"/>
            <a:ext cx="23812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500">
                <a:latin typeface="Gungsuh" pitchFamily="18" charset="-127"/>
                <a:ea typeface="Gungsuh" pitchFamily="18" charset="-127"/>
              </a:rPr>
              <a:t>http://upload.wikimedia.org/wikipedia/commons/thumb/9/97/The_Earth_seen_from_Apollo_17.jpg/250px-The_Earth_seen_from_Apollo_17.jpg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Dělení vody</a:t>
            </a:r>
          </a:p>
        </p:txBody>
      </p:sp>
      <p:sp>
        <p:nvSpPr>
          <p:cNvPr id="1536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Symbol" pitchFamily="18" charset="2"/>
              <a:buAutoNum type="arabicParenR"/>
            </a:pPr>
            <a:r>
              <a:rPr lang="cs-CZ" smtClean="0"/>
              <a:t>Podle tvrdosti – měkká a tvrdá voda</a:t>
            </a:r>
          </a:p>
          <a:p>
            <a:pPr marL="457200" indent="-457200">
              <a:buFont typeface="Symbol" pitchFamily="18" charset="2"/>
              <a:buAutoNum type="arabicParenR"/>
            </a:pPr>
            <a:r>
              <a:rPr lang="cs-CZ" smtClean="0"/>
              <a:t>Podle salinity (slanosti) – sladká, slaná a brakická voda</a:t>
            </a:r>
          </a:p>
          <a:p>
            <a:pPr marL="457200" indent="-457200">
              <a:buFont typeface="Symbol" pitchFamily="18" charset="2"/>
              <a:buAutoNum type="arabicParenR"/>
            </a:pPr>
            <a:r>
              <a:rPr lang="cs-CZ" smtClean="0"/>
              <a:t>Podle mikrobiologie – pitná, užitková a odpadní voda</a:t>
            </a:r>
          </a:p>
          <a:p>
            <a:pPr marL="457200" indent="-457200">
              <a:buFont typeface="Symbol" pitchFamily="18" charset="2"/>
              <a:buAutoNum type="arabicParenR"/>
            </a:pPr>
            <a:r>
              <a:rPr lang="cs-CZ" smtClean="0"/>
              <a:t>Podle počtu neutronů v atomu – lehká, polotěžká, těžká a tritiová voda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Voda v přírodě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 smtClean="0"/>
              <a:t>Voda se v přírodě nachází ve třech skupenstvích: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dirty="0" smtClean="0"/>
              <a:t>pevné skupenství – led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dirty="0" smtClean="0"/>
              <a:t>kapalné </a:t>
            </a:r>
            <a:r>
              <a:rPr lang="cs-CZ" dirty="0"/>
              <a:t>skupenství – </a:t>
            </a:r>
            <a:r>
              <a:rPr lang="cs-CZ" dirty="0" smtClean="0"/>
              <a:t>voda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lphaLcParenR"/>
              <a:defRPr/>
            </a:pPr>
            <a:r>
              <a:rPr lang="cs-CZ" dirty="0"/>
              <a:t>plynné skupenství – vodní </a:t>
            </a:r>
            <a:r>
              <a:rPr lang="cs-CZ" dirty="0" smtClean="0"/>
              <a:t>pára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lphaLcParenR"/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R</a:t>
            </a:r>
            <a:r>
              <a:rPr lang="cs-CZ" dirty="0" smtClean="0"/>
              <a:t>ozšířením </a:t>
            </a:r>
            <a:r>
              <a:rPr lang="cs-CZ" dirty="0"/>
              <a:t>vody na </a:t>
            </a:r>
            <a:r>
              <a:rPr lang="cs-CZ" dirty="0" smtClean="0"/>
              <a:t>zemi</a:t>
            </a:r>
            <a:r>
              <a:rPr lang="cs-CZ" dirty="0"/>
              <a:t> </a:t>
            </a:r>
            <a:r>
              <a:rPr lang="cs-CZ" dirty="0" smtClean="0"/>
              <a:t>se </a:t>
            </a:r>
            <a:r>
              <a:rPr lang="cs-CZ" dirty="0"/>
              <a:t>zabývá </a:t>
            </a:r>
            <a:r>
              <a:rPr lang="cs-CZ" dirty="0" smtClean="0"/>
              <a:t>hydrologie 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cs-CZ" dirty="0"/>
              <a:t>P</a:t>
            </a:r>
            <a:r>
              <a:rPr lang="cs-CZ" dirty="0" smtClean="0"/>
              <a:t>ohyb </a:t>
            </a:r>
            <a:r>
              <a:rPr lang="cs-CZ" dirty="0"/>
              <a:t>vody v zemské atmosféře </a:t>
            </a:r>
            <a:r>
              <a:rPr lang="cs-CZ" dirty="0" smtClean="0"/>
              <a:t>zkoumá meteorologie</a:t>
            </a:r>
            <a:endParaRPr lang="cs-CZ" dirty="0"/>
          </a:p>
          <a:p>
            <a:pPr marL="274320" indent="-274320" fontAlgn="auto">
              <a:spcAft>
                <a:spcPts val="0"/>
              </a:spcAft>
              <a:defRPr/>
            </a:pPr>
            <a:endParaRPr lang="cs-CZ" dirty="0"/>
          </a:p>
          <a:p>
            <a:pPr marL="457200" indent="-457200" fontAlgn="auto">
              <a:spcAft>
                <a:spcPts val="0"/>
              </a:spcAft>
              <a:buFont typeface="+mj-lt"/>
              <a:buAutoNum type="alphaLcParenR"/>
              <a:defRPr/>
            </a:pPr>
            <a:endParaRPr lang="cs-CZ" dirty="0" smtClean="0"/>
          </a:p>
          <a:p>
            <a:pPr marL="274320" indent="-274320" fontAlgn="auto">
              <a:spcAft>
                <a:spcPts val="0"/>
              </a:spcAft>
              <a:defRPr/>
            </a:pPr>
            <a:endParaRPr lang="cs-CZ" dirty="0"/>
          </a:p>
        </p:txBody>
      </p:sp>
      <p:pic>
        <p:nvPicPr>
          <p:cNvPr id="16387" name="Picture 2" descr="http://img.fotoalba.centrum.cz/img2/5829/17055829_4_iy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549275"/>
            <a:ext cx="2808288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Nadpis 2"/>
          <p:cNvSpPr txBox="1">
            <a:spLocks/>
          </p:cNvSpPr>
          <p:nvPr/>
        </p:nvSpPr>
        <p:spPr bwMode="auto">
          <a:xfrm>
            <a:off x="5435600" y="333375"/>
            <a:ext cx="28082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500">
                <a:latin typeface="Gungsuh" pitchFamily="18" charset="-127"/>
                <a:ea typeface="Gungsuh" pitchFamily="18" charset="-127"/>
              </a:rPr>
              <a:t>http://img.fotoalba.centrum.cz/img2/5829/17055829_4_iy242.jpg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Voda v přírodě</a:t>
            </a:r>
          </a:p>
        </p:txBody>
      </p:sp>
      <p:sp>
        <p:nvSpPr>
          <p:cNvPr id="17411" name="Zástupný symbol pro obsah 1"/>
          <p:cNvSpPr>
            <a:spLocks noGrp="1"/>
          </p:cNvSpPr>
          <p:nvPr>
            <p:ph idx="1"/>
          </p:nvPr>
        </p:nvSpPr>
        <p:spPr>
          <a:xfrm>
            <a:off x="827088" y="1916113"/>
            <a:ext cx="7408862" cy="3451225"/>
          </a:xfrm>
        </p:spPr>
        <p:txBody>
          <a:bodyPr/>
          <a:lstStyle/>
          <a:p>
            <a:r>
              <a:rPr lang="cs-CZ" smtClean="0"/>
              <a:t>Zemi, pokrývá slaná voda moří a oceánů, jež tvoří 97 % celého vodstva na naší planetě</a:t>
            </a:r>
          </a:p>
          <a:p>
            <a:r>
              <a:rPr lang="cs-CZ" smtClean="0"/>
              <a:t>Sladká voda pokrývá jen 3 % povrchu, z toho 69 % této vody je v ledovcích, dalších 30 % je voda podzemní a 1% tvoří voda povrchová a atmosférická.</a:t>
            </a:r>
          </a:p>
          <a:p>
            <a:endParaRPr lang="cs-CZ" smtClean="0"/>
          </a:p>
        </p:txBody>
      </p:sp>
      <p:pic>
        <p:nvPicPr>
          <p:cNvPr id="17412" name="Picture 3" descr="http://img.fotoalba.centrum.cz/img2/8052/12858052_4_uzoyv6il6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4005263"/>
            <a:ext cx="338455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Nadpis 2"/>
          <p:cNvSpPr txBox="1">
            <a:spLocks/>
          </p:cNvSpPr>
          <p:nvPr/>
        </p:nvSpPr>
        <p:spPr bwMode="auto">
          <a:xfrm>
            <a:off x="4500563" y="6165850"/>
            <a:ext cx="33845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cs-CZ" sz="500">
                <a:latin typeface="Gungsuh" pitchFamily="18" charset="-127"/>
                <a:ea typeface="Gungsuh" pitchFamily="18" charset="-127"/>
              </a:rPr>
              <a:t>http://img.fotoalba.centrum.cz/img2/8052/12858052_4_uzoyv6il6u.jpg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Výskyt vody</a:t>
            </a:r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</p:nvPr>
        </p:nvGraphicFramePr>
        <p:xfrm>
          <a:off x="1116013" y="2133600"/>
          <a:ext cx="6984776" cy="3888429"/>
        </p:xfrm>
        <a:graphic>
          <a:graphicData uri="http://schemas.openxmlformats.org/drawingml/2006/table">
            <a:tbl>
              <a:tblPr/>
              <a:tblGrid>
                <a:gridCol w="2328259"/>
                <a:gridCol w="2319990"/>
                <a:gridCol w="2336527"/>
              </a:tblGrid>
              <a:tr h="633714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>
                          <a:effectLst/>
                        </a:rPr>
                        <a:t>Forma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>
                          <a:effectLst/>
                        </a:rPr>
                        <a:t>množství</a:t>
                      </a:r>
                      <a:br>
                        <a:rPr lang="cs-CZ" sz="1600">
                          <a:effectLst/>
                        </a:rPr>
                      </a:br>
                      <a:r>
                        <a:rPr lang="cs-CZ" sz="1600">
                          <a:effectLst/>
                        </a:rPr>
                        <a:t>(mil. km</a:t>
                      </a:r>
                      <a:r>
                        <a:rPr lang="cs-CZ" sz="1600" baseline="30000">
                          <a:effectLst/>
                        </a:rPr>
                        <a:t>3</a:t>
                      </a:r>
                      <a:r>
                        <a:rPr lang="cs-CZ" sz="1600">
                          <a:effectLst/>
                        </a:rPr>
                        <a:t>)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600">
                          <a:effectLst/>
                        </a:rPr>
                        <a:t>procent</a:t>
                      </a:r>
                      <a:br>
                        <a:rPr lang="cs-CZ" sz="1600">
                          <a:effectLst/>
                        </a:rPr>
                      </a:br>
                      <a:r>
                        <a:rPr lang="cs-CZ" sz="1600">
                          <a:effectLst/>
                        </a:rPr>
                        <a:t>z celku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Moře a oceány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1 370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97,25 %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Ledovce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29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2,05 %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Spodní voda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0,5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0,68 %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Jezera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0,125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0,01 %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 dirty="0">
                          <a:effectLst/>
                        </a:rPr>
                        <a:t>Půdní vlhkost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0,065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0,005%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V atmosféře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0,018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0,001%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Řeky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0,0017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0,0001 %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Biosféra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0,0006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0,000004 %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61635">
                <a:tc>
                  <a:txBody>
                    <a:bodyPr/>
                    <a:lstStyle/>
                    <a:p>
                      <a:r>
                        <a:rPr lang="cs-CZ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Celkem</a:t>
                      </a:r>
                      <a:endParaRPr lang="cs-CZ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>
                          <a:effectLst/>
                        </a:rPr>
                        <a:t>1 409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 dirty="0">
                          <a:effectLst/>
                        </a:rPr>
                        <a:t>100 %</a:t>
                      </a:r>
                    </a:p>
                  </a:txBody>
                  <a:tcPr marL="80261" marR="80261" marT="40131" marB="40131" anchor="ctr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19458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/>
              <a:t>Koloběh vody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875" y="1989138"/>
            <a:ext cx="7416800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Nadpis 2"/>
          <p:cNvSpPr txBox="1">
            <a:spLocks/>
          </p:cNvSpPr>
          <p:nvPr/>
        </p:nvSpPr>
        <p:spPr bwMode="auto">
          <a:xfrm>
            <a:off x="914400" y="6213475"/>
            <a:ext cx="7407275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cs-CZ" sz="500">
                <a:latin typeface="Garamond" pitchFamily="18" charset="0"/>
              </a:rPr>
              <a:t>http://www.chemierol.wz.cz/kolobeh%20vody.gif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mtClean="0">
                <a:latin typeface="Gungsuh" pitchFamily="18" charset="-127"/>
                <a:ea typeface="Gungsuh" pitchFamily="18" charset="-127"/>
              </a:rPr>
              <a:t>Výskyt vody ve vesmíru</a:t>
            </a:r>
          </a:p>
        </p:txBody>
      </p:sp>
      <p:sp>
        <p:nvSpPr>
          <p:cNvPr id="20482" name="Zástupný symbol pro obsah 1"/>
          <p:cNvSpPr>
            <a:spLocks noGrp="1"/>
          </p:cNvSpPr>
          <p:nvPr>
            <p:ph idx="1"/>
          </p:nvPr>
        </p:nvSpPr>
        <p:spPr>
          <a:xfrm>
            <a:off x="871538" y="2492375"/>
            <a:ext cx="7408862" cy="3633788"/>
          </a:xfrm>
        </p:spPr>
        <p:txBody>
          <a:bodyPr/>
          <a:lstStyle/>
          <a:p>
            <a:r>
              <a:rPr lang="cs-CZ" smtClean="0"/>
              <a:t>V plynném skupenství – v atmosféře:                          Merkur (3,4 %), Mars (0,03%), Jupiter (0,1%), Saturn (0,1%), </a:t>
            </a:r>
            <a:r>
              <a:rPr lang="en-US" smtClean="0"/>
              <a:t>Enceladus </a:t>
            </a:r>
            <a:r>
              <a:rPr lang="cs-CZ" smtClean="0"/>
              <a:t>- měsíc planety</a:t>
            </a:r>
            <a:r>
              <a:rPr lang="en-US" smtClean="0"/>
              <a:t> Saturn </a:t>
            </a:r>
            <a:r>
              <a:rPr lang="cs-CZ" smtClean="0"/>
              <a:t>(</a:t>
            </a:r>
            <a:r>
              <a:rPr lang="en-US" smtClean="0"/>
              <a:t>100 %</a:t>
            </a:r>
            <a:r>
              <a:rPr lang="cs-CZ" smtClean="0"/>
              <a:t>)</a:t>
            </a:r>
          </a:p>
          <a:p>
            <a:r>
              <a:rPr lang="cs-CZ" smtClean="0"/>
              <a:t>V kapalném skupenství: Europa (měsíc planety Jupiter) – náznaky &gt; led na povrchu, lo (měsíc planety Jupiter) – předpokládá se, že jí je zde málo nebo žádná</a:t>
            </a:r>
          </a:p>
          <a:p>
            <a:r>
              <a:rPr lang="cs-CZ" smtClean="0"/>
              <a:t>Zmrzlá voda: Mars, Pluto, Europa, Merkur, Phoebe (předpoklad), Enceladus (předpoklad), komety (předpoklad)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Živly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alent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391</TotalTime>
  <Words>451</Words>
  <Application>Microsoft Office PowerPoint</Application>
  <PresentationFormat>Předvádění na obrazovce (4:3)</PresentationFormat>
  <Paragraphs>119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Vlnění</vt:lpstr>
      <vt:lpstr>Snímek 1</vt:lpstr>
      <vt:lpstr>VODA  neboli  H20</vt:lpstr>
      <vt:lpstr>Základní informace</vt:lpstr>
      <vt:lpstr>Dělení vody</vt:lpstr>
      <vt:lpstr>Voda v přírodě</vt:lpstr>
      <vt:lpstr>Voda v přírodě</vt:lpstr>
      <vt:lpstr>Výskyt vody</vt:lpstr>
      <vt:lpstr>Koloběh vody</vt:lpstr>
      <vt:lpstr>Výskyt vody ve vesmíru</vt:lpstr>
      <vt:lpstr>Voda a člověk</vt:lpstr>
      <vt:lpstr>Význam a použití</vt:lpstr>
      <vt:lpstr>Znečištění vody</vt:lpstr>
      <vt:lpstr>Anomálie vody</vt:lpstr>
      <vt:lpstr>Děkujeme za pozornost</vt:lpstr>
      <vt:lpstr>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~Má Voda~</dc:title>
  <dc:creator>jezek</dc:creator>
  <cp:lastModifiedBy>Jarmila Ichová</cp:lastModifiedBy>
  <cp:revision>29</cp:revision>
  <dcterms:created xsi:type="dcterms:W3CDTF">2011-06-19T13:43:47Z</dcterms:created>
  <dcterms:modified xsi:type="dcterms:W3CDTF">2015-04-12T20:25:03Z</dcterms:modified>
</cp:coreProperties>
</file>